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647" r:id="rId2"/>
    <p:sldId id="646" r:id="rId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4B183"/>
    <a:srgbClr val="CCCCFF"/>
    <a:srgbClr val="FFA7A7"/>
    <a:srgbClr val="8690F2"/>
    <a:srgbClr val="FFCCCC"/>
    <a:srgbClr val="CCFFCC"/>
    <a:srgbClr val="EEEDDE"/>
    <a:srgbClr val="FF3300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83768" autoAdjust="0"/>
  </p:normalViewPr>
  <p:slideViewPr>
    <p:cSldViewPr snapToGrid="0">
      <p:cViewPr varScale="1">
        <p:scale>
          <a:sx n="75" d="100"/>
          <a:sy n="75" d="100"/>
        </p:scale>
        <p:origin x="54" y="396"/>
      </p:cViewPr>
      <p:guideLst/>
    </p:cSldViewPr>
  </p:slideViewPr>
  <p:outlineViewPr>
    <p:cViewPr>
      <p:scale>
        <a:sx n="33" d="100"/>
        <a:sy n="33" d="100"/>
      </p:scale>
      <p:origin x="0" y="-100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921254C-9491-43DA-A9F0-D5AADE2E3A72}" type="datetimeFigureOut">
              <a:rPr lang="fa-IR" smtClean="0"/>
              <a:t>30/07/1447</a:t>
            </a:fld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5BA0D5B-F464-4AB2-8073-76D14031E512}" type="slidenum">
              <a:rPr lang="fa-IR" smtClean="0"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58444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343CA9F-A5C0-475F-9E0E-47F8E42378C8}" type="datetimeFigureOut">
              <a:rPr lang="fa-IR" smtClean="0"/>
              <a:pPr/>
              <a:t>30/07/1447</a:t>
            </a:fld>
            <a:endParaRPr lang="fa-I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4BB9DA1-2727-4FC8-9743-30769E97AE77}" type="slidenum">
              <a:rPr lang="fa-IR" smtClean="0"/>
              <a:pPr/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4225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58801" y="6492875"/>
            <a:ext cx="504202" cy="365125"/>
          </a:xfrm>
        </p:spPr>
        <p:txBody>
          <a:bodyPr/>
          <a:lstStyle>
            <a:lvl1pPr algn="ctr" rtl="1">
              <a:defRPr sz="1600" b="1">
                <a:solidFill>
                  <a:srgbClr val="787878"/>
                </a:solidFill>
                <a:latin typeface="Arial Black" panose="020B0A04020102020204" pitchFamily="34" charset="0"/>
                <a:cs typeface="B Roya" panose="00000400000000000000" pitchFamily="2" charset="-78"/>
              </a:defRPr>
            </a:lvl1pPr>
          </a:lstStyle>
          <a:p>
            <a:fld id="{D92C2DFD-EE3D-46B4-8910-4905516E00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62000" y="-22232"/>
            <a:ext cx="10667999" cy="962932"/>
          </a:xfrm>
          <a:ln w="6350">
            <a:noFill/>
          </a:ln>
        </p:spPr>
        <p:txBody>
          <a:bodyPr anchor="ctr">
            <a:normAutofit/>
          </a:bodyPr>
          <a:lstStyle>
            <a:lvl1pPr algn="ctr" rtl="1">
              <a:defRPr sz="4400" b="1">
                <a:solidFill>
                  <a:schemeClr val="accent5">
                    <a:lumMod val="50000"/>
                  </a:schemeClr>
                </a:solidFill>
                <a:effectLst/>
                <a:cs typeface="B Roya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8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2900" y="0"/>
            <a:ext cx="4229100" cy="4562475"/>
          </a:xfrm>
          <a:solidFill>
            <a:srgbClr val="7030A0">
              <a:alpha val="12000"/>
            </a:srgbClr>
          </a:solidFill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rgbClr val="FF3300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2900" y="4562475"/>
            <a:ext cx="4229100" cy="2295525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  <a:cs typeface="B Titr" panose="00000700000000000000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20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17850"/>
            <a:ext cx="12192000" cy="2339975"/>
          </a:xfrm>
          <a:solidFill>
            <a:srgbClr val="7030A0">
              <a:alpha val="12000"/>
            </a:srgbClr>
          </a:solidFill>
        </p:spPr>
        <p:txBody>
          <a:bodyPr anchor="b"/>
          <a:lstStyle>
            <a:lvl1pPr algn="ctr">
              <a:defRPr sz="6000" b="1" baseline="0">
                <a:solidFill>
                  <a:srgbClr val="FF3300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457825"/>
            <a:ext cx="12192000" cy="1165225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  <a:cs typeface="B Titr" panose="00000700000000000000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73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xmlns="" id="{06DB8314-547A-2692-D3BF-5CF6DA39BBEF}"/>
              </a:ext>
            </a:extLst>
          </p:cNvPr>
          <p:cNvSpPr/>
          <p:nvPr userDrawn="1"/>
        </p:nvSpPr>
        <p:spPr>
          <a:xfrm rot="5400000">
            <a:off x="326779" y="5975088"/>
            <a:ext cx="307777" cy="96133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2C4BAD9-DB12-E7A4-7CCE-A8EC3375A93B}"/>
              </a:ext>
            </a:extLst>
          </p:cNvPr>
          <p:cNvCxnSpPr>
            <a:cxnSpLocks/>
          </p:cNvCxnSpPr>
          <p:nvPr userDrawn="1"/>
        </p:nvCxnSpPr>
        <p:spPr>
          <a:xfrm>
            <a:off x="3386719" y="6447206"/>
            <a:ext cx="955040" cy="0"/>
          </a:xfrm>
          <a:prstGeom prst="line">
            <a:avLst/>
          </a:prstGeom>
          <a:ln w="9525">
            <a:solidFill>
              <a:schemeClr val="tx1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FD5D66-C59E-0C32-937A-C82BB3D07915}"/>
              </a:ext>
            </a:extLst>
          </p:cNvPr>
          <p:cNvSpPr txBox="1"/>
          <p:nvPr userDrawn="1"/>
        </p:nvSpPr>
        <p:spPr>
          <a:xfrm>
            <a:off x="1008900" y="6306231"/>
            <a:ext cx="231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a-IR" sz="1200" dirty="0">
                <a:ln w="19050">
                  <a:noFill/>
                </a:ln>
                <a:solidFill>
                  <a:prstClr val="black"/>
                </a:solidFill>
                <a:latin typeface="Vazir FD" pitchFamily="2" charset="-78"/>
                <a:cs typeface="Vazir FD" pitchFamily="2" charset="-78"/>
              </a:rPr>
              <a:t>ستاد توسعه فناوری‌های نانو و میکرو</a:t>
            </a:r>
            <a:endParaRPr kumimoji="0" lang="en-US" sz="1200" b="0" i="0" u="none" strike="noStrike" kern="1200" cap="none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Vazir FD" pitchFamily="2" charset="-78"/>
              <a:cs typeface="Vazir FD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0722AFD-01A6-9506-D03A-ABA8869730CE}"/>
              </a:ext>
            </a:extLst>
          </p:cNvPr>
          <p:cNvSpPr txBox="1"/>
          <p:nvPr userDrawn="1"/>
        </p:nvSpPr>
        <p:spPr>
          <a:xfrm>
            <a:off x="520700" y="6332646"/>
            <a:ext cx="39252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44CAC-620E-42F5-8A13-05B9F4DC97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zir FD" pitchFamily="2" charset="-78"/>
                <a:ea typeface="+mn-ea"/>
                <a:cs typeface="Vazir FD" pitchFamily="2" charset="-7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zir FD" pitchFamily="2" charset="-78"/>
              <a:ea typeface="+mn-ea"/>
              <a:cs typeface="Vazir F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754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7030A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58801" y="6492875"/>
            <a:ext cx="504202" cy="365125"/>
          </a:xfrm>
        </p:spPr>
        <p:txBody>
          <a:bodyPr/>
          <a:lstStyle>
            <a:lvl1pPr algn="ctr" rtl="1">
              <a:defRPr sz="1600" b="1">
                <a:solidFill>
                  <a:srgbClr val="787878"/>
                </a:solidFill>
                <a:latin typeface="Arial Black" panose="020B0A04020102020204" pitchFamily="34" charset="0"/>
                <a:cs typeface="B Roya" panose="00000400000000000000" pitchFamily="2" charset="-78"/>
              </a:defRPr>
            </a:lvl1pPr>
          </a:lstStyle>
          <a:p>
            <a:fld id="{D92C2DFD-EE3D-46B4-8910-4905516E00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62000" y="-22232"/>
            <a:ext cx="10667999" cy="962932"/>
          </a:xfrm>
          <a:ln w="6350">
            <a:noFill/>
          </a:ln>
        </p:spPr>
        <p:txBody>
          <a:bodyPr anchor="ctr">
            <a:normAutofit/>
          </a:bodyPr>
          <a:lstStyle>
            <a:lvl1pPr algn="ctr" rtl="1">
              <a:defRPr sz="4400" b="1">
                <a:solidFill>
                  <a:schemeClr val="accent5">
                    <a:lumMod val="50000"/>
                  </a:schemeClr>
                </a:solidFill>
                <a:effectLst/>
                <a:cs typeface="B Roya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62000" y="940700"/>
            <a:ext cx="10667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31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WORLD">
    <p:bg>
      <p:bgPr>
        <a:solidFill>
          <a:srgbClr val="7030A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58801" y="6492875"/>
            <a:ext cx="504202" cy="365125"/>
          </a:xfrm>
        </p:spPr>
        <p:txBody>
          <a:bodyPr/>
          <a:lstStyle>
            <a:lvl1pPr algn="ctr" rtl="1">
              <a:defRPr sz="1600" b="1">
                <a:solidFill>
                  <a:srgbClr val="787878"/>
                </a:solidFill>
                <a:latin typeface="Arial Black" panose="020B0A04020102020204" pitchFamily="34" charset="0"/>
                <a:cs typeface="B Roya" panose="00000400000000000000" pitchFamily="2" charset="-78"/>
              </a:defRPr>
            </a:lvl1pPr>
          </a:lstStyle>
          <a:p>
            <a:fld id="{D92C2DFD-EE3D-46B4-8910-4905516E00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62000" y="-22232"/>
            <a:ext cx="10667999" cy="962932"/>
          </a:xfrm>
          <a:ln w="6350">
            <a:noFill/>
          </a:ln>
        </p:spPr>
        <p:txBody>
          <a:bodyPr anchor="ctr">
            <a:normAutofit/>
          </a:bodyPr>
          <a:lstStyle>
            <a:lvl1pPr algn="ctr" rtl="1">
              <a:defRPr sz="4400" b="1">
                <a:solidFill>
                  <a:schemeClr val="accent5">
                    <a:lumMod val="50000"/>
                  </a:schemeClr>
                </a:solidFill>
                <a:effectLst/>
                <a:cs typeface="B Roya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62000" y="940700"/>
            <a:ext cx="10667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75;p25">
            <a:extLst>
              <a:ext uri="{FF2B5EF4-FFF2-40B4-BE49-F238E27FC236}">
                <a16:creationId xmlns:a16="http://schemas.microsoft.com/office/drawing/2014/main" xmlns="" id="{81A5E1A4-42C2-F22D-4652-0C99F93060B9}"/>
              </a:ext>
            </a:extLst>
          </p:cNvPr>
          <p:cNvSpPr/>
          <p:nvPr userDrawn="1"/>
        </p:nvSpPr>
        <p:spPr>
          <a:xfrm>
            <a:off x="441095" y="1387704"/>
            <a:ext cx="11538408" cy="4795901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66045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00B05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58801" y="6492875"/>
            <a:ext cx="504202" cy="365125"/>
          </a:xfrm>
        </p:spPr>
        <p:txBody>
          <a:bodyPr/>
          <a:lstStyle>
            <a:lvl1pPr algn="ctr" rtl="1">
              <a:defRPr sz="1600" b="1">
                <a:solidFill>
                  <a:srgbClr val="787878"/>
                </a:solidFill>
                <a:latin typeface="Arial Black" panose="020B0A04020102020204" pitchFamily="34" charset="0"/>
                <a:cs typeface="B Roya" panose="00000400000000000000" pitchFamily="2" charset="-78"/>
              </a:defRPr>
            </a:lvl1pPr>
          </a:lstStyle>
          <a:p>
            <a:fld id="{D92C2DFD-EE3D-46B4-8910-4905516E00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62000" y="-22232"/>
            <a:ext cx="10667999" cy="962932"/>
          </a:xfrm>
          <a:ln w="6350">
            <a:noFill/>
          </a:ln>
        </p:spPr>
        <p:txBody>
          <a:bodyPr anchor="ctr">
            <a:normAutofit/>
          </a:bodyPr>
          <a:lstStyle>
            <a:lvl1pPr algn="ctr" rtl="1">
              <a:defRPr sz="4400" b="1">
                <a:solidFill>
                  <a:schemeClr val="accent5">
                    <a:lumMod val="50000"/>
                  </a:schemeClr>
                </a:solidFill>
                <a:effectLst/>
                <a:cs typeface="B Roya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62000" y="940700"/>
            <a:ext cx="10667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62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FCCCC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558801" y="6492875"/>
            <a:ext cx="504202" cy="365125"/>
          </a:xfrm>
        </p:spPr>
        <p:txBody>
          <a:bodyPr/>
          <a:lstStyle>
            <a:lvl1pPr algn="ctr" rtl="1">
              <a:defRPr sz="1600" b="1">
                <a:solidFill>
                  <a:srgbClr val="787878"/>
                </a:solidFill>
                <a:latin typeface="Arial Black" panose="020B0A04020102020204" pitchFamily="34" charset="0"/>
                <a:cs typeface="B Roya" panose="00000400000000000000" pitchFamily="2" charset="-78"/>
              </a:defRPr>
            </a:lvl1pPr>
          </a:lstStyle>
          <a:p>
            <a:fld id="{D92C2DFD-EE3D-46B4-8910-4905516E00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62000" y="-22232"/>
            <a:ext cx="10667999" cy="962932"/>
          </a:xfrm>
          <a:ln w="6350">
            <a:noFill/>
          </a:ln>
        </p:spPr>
        <p:txBody>
          <a:bodyPr anchor="ctr">
            <a:normAutofit/>
          </a:bodyPr>
          <a:lstStyle>
            <a:lvl1pPr algn="ctr" rtl="1">
              <a:defRPr sz="4400" b="1">
                <a:solidFill>
                  <a:schemeClr val="accent5">
                    <a:lumMod val="50000"/>
                  </a:schemeClr>
                </a:solidFill>
                <a:effectLst/>
                <a:cs typeface="B Roya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62000" y="940700"/>
            <a:ext cx="10667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4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188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7030A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09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00B05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9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4B18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49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D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0E6E7-F176-41D9-A191-9B88AABD4B59}" type="datetime1">
              <a:rPr lang="en-US" smtClean="0"/>
              <a:pPr/>
              <a:t>1/18/2026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2DFD-EE3D-46B4-8910-4905516E00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5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64" r:id="rId3"/>
    <p:sldLayoutId id="2147483659" r:id="rId4"/>
    <p:sldLayoutId id="2147483660" r:id="rId5"/>
    <p:sldLayoutId id="2147483653" r:id="rId6"/>
    <p:sldLayoutId id="2147483655" r:id="rId7"/>
    <p:sldLayoutId id="2147483657" r:id="rId8"/>
    <p:sldLayoutId id="2147483658" r:id="rId9"/>
    <p:sldLayoutId id="2147483654" r:id="rId10"/>
    <p:sldLayoutId id="2147483661" r:id="rId11"/>
    <p:sldLayoutId id="2147483666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2DFD-EE3D-46B4-8910-4905516E003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12192000" cy="680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8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C2DFD-EE3D-46B4-8910-4905516E003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01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a-IR" sz="3200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سه گام راهبردی پیشرفت نانو در ایران</a:t>
            </a:r>
            <a:endParaRPr lang="fa-IR" sz="3200" dirty="0">
              <a:solidFill>
                <a:srgbClr val="FF99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3882605"/>
            <a:ext cx="2552700" cy="2183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63579" y="3079631"/>
            <a:ext cx="2632112" cy="147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858664" y="1701559"/>
            <a:ext cx="2441276" cy="1912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41600" y="3882605"/>
            <a:ext cx="1221979" cy="676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95691" y="3079630"/>
            <a:ext cx="1362973" cy="534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99940" y="1701559"/>
            <a:ext cx="1432224" cy="577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696700" y="1414733"/>
            <a:ext cx="495300" cy="84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47" y="4124378"/>
            <a:ext cx="2642048" cy="14861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25" y="4867455"/>
            <a:ext cx="2642048" cy="14861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66" y="3701081"/>
            <a:ext cx="2356319" cy="1325429"/>
          </a:xfrm>
          <a:prstGeom prst="rect">
            <a:avLst/>
          </a:prstGeom>
        </p:spPr>
      </p:pic>
      <p:sp>
        <p:nvSpPr>
          <p:cNvPr id="26" name="Title 2"/>
          <p:cNvSpPr txBox="1">
            <a:spLocks/>
          </p:cNvSpPr>
          <p:nvPr/>
        </p:nvSpPr>
        <p:spPr>
          <a:xfrm>
            <a:off x="698500" y="2279529"/>
            <a:ext cx="3492500" cy="800100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+mj-ea"/>
                <a:cs typeface="B Roya" panose="00000400000000000000" pitchFamily="2" charset="-78"/>
              </a:defRPr>
            </a:lvl1pPr>
          </a:lstStyle>
          <a:p>
            <a:pPr>
              <a:lnSpc>
                <a:spcPct val="120000"/>
              </a:lnSpc>
            </a:pPr>
            <a:r>
              <a:rPr lang="fa-IR" sz="1600" dirty="0" smtClean="0">
                <a:solidFill>
                  <a:schemeClr val="tx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گام اول</a:t>
            </a:r>
          </a:p>
          <a:p>
            <a:pPr>
              <a:lnSpc>
                <a:spcPct val="120000"/>
              </a:lnSpc>
            </a:pPr>
            <a:r>
              <a:rPr lang="fa-IR" sz="1600" dirty="0" smtClean="0">
                <a:solidFill>
                  <a:schemeClr val="tx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توسعه  علمی و زیرساخت انسانی</a:t>
            </a:r>
          </a:p>
          <a:p>
            <a:pPr>
              <a:lnSpc>
                <a:spcPct val="120000"/>
              </a:lnSpc>
            </a:pPr>
            <a:endParaRPr lang="fa-IR" sz="1600" dirty="0">
              <a:solidFill>
                <a:schemeClr val="tx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27" name="Title 2"/>
          <p:cNvSpPr txBox="1">
            <a:spLocks/>
          </p:cNvSpPr>
          <p:nvPr/>
        </p:nvSpPr>
        <p:spPr>
          <a:xfrm>
            <a:off x="4191000" y="1518125"/>
            <a:ext cx="3492500" cy="800100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+mj-ea"/>
                <a:cs typeface="B Roya" panose="00000400000000000000" pitchFamily="2" charset="-78"/>
              </a:defRPr>
            </a:lvl1pPr>
          </a:lstStyle>
          <a:p>
            <a:pPr>
              <a:lnSpc>
                <a:spcPct val="120000"/>
              </a:lnSpc>
            </a:pPr>
            <a:r>
              <a:rPr lang="fa-IR" sz="1600" dirty="0" smtClean="0">
                <a:solidFill>
                  <a:schemeClr val="tx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گام دوم</a:t>
            </a:r>
          </a:p>
          <a:p>
            <a:pPr>
              <a:lnSpc>
                <a:spcPct val="120000"/>
              </a:lnSpc>
            </a:pPr>
            <a:r>
              <a:rPr lang="fa-IR" sz="1600" dirty="0" smtClean="0">
                <a:solidFill>
                  <a:schemeClr val="tx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توسعه  کسب و کار و تجاری سازی</a:t>
            </a:r>
          </a:p>
          <a:p>
            <a:pPr>
              <a:lnSpc>
                <a:spcPct val="120000"/>
              </a:lnSpc>
            </a:pPr>
            <a:endParaRPr lang="fa-IR" sz="1600" dirty="0">
              <a:solidFill>
                <a:schemeClr val="tx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8204200" y="712157"/>
            <a:ext cx="3492500" cy="800100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+mj-ea"/>
                <a:cs typeface="B Roya" panose="00000400000000000000" pitchFamily="2" charset="-78"/>
              </a:defRPr>
            </a:lvl1pPr>
          </a:lstStyle>
          <a:p>
            <a:pPr>
              <a:lnSpc>
                <a:spcPct val="120000"/>
              </a:lnSpc>
            </a:pPr>
            <a:r>
              <a:rPr lang="fa-IR" sz="1600" dirty="0" smtClean="0">
                <a:solidFill>
                  <a:schemeClr val="tx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گام سوم</a:t>
            </a:r>
          </a:p>
          <a:p>
            <a:pPr>
              <a:lnSpc>
                <a:spcPct val="120000"/>
              </a:lnSpc>
            </a:pPr>
            <a:r>
              <a:rPr lang="fa-IR" sz="1600" dirty="0" smtClean="0">
                <a:solidFill>
                  <a:schemeClr val="tx1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اثرگذاری اقتصادی و اجتماعی</a:t>
            </a:r>
          </a:p>
          <a:p>
            <a:pPr>
              <a:lnSpc>
                <a:spcPct val="120000"/>
              </a:lnSpc>
            </a:pPr>
            <a:endParaRPr lang="fa-IR" sz="1600" dirty="0">
              <a:solidFill>
                <a:schemeClr val="tx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7688" y="3693945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1400" b="1" dirty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رتبــه </a:t>
            </a:r>
            <a:r>
              <a:rPr lang="fa-IR" sz="2000" b="1" dirty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6</a:t>
            </a:r>
            <a:r>
              <a:rPr lang="fa-IR" sz="1400" b="1" dirty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fa-IR" sz="1400" b="1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جهــان </a:t>
            </a:r>
            <a:r>
              <a:rPr lang="fa-IR" sz="1200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/>
            </a:r>
            <a:br>
              <a:rPr lang="fa-IR" sz="1200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</a:b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در انتشار مقالات علمی</a:t>
            </a:r>
            <a:endParaRPr lang="fa-IR" sz="1200" dirty="0">
              <a:solidFill>
                <a:schemeClr val="bg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10318" y="4696975"/>
            <a:ext cx="2363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45/000</a:t>
            </a:r>
            <a:r>
              <a:rPr lang="fa-IR" sz="1200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br>
              <a:rPr lang="fa-IR" sz="1200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</a:br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محقق </a:t>
            </a: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دانشگاهی</a:t>
            </a:r>
            <a:br>
              <a:rPr lang="fa-IR" sz="1200" dirty="0" smtClean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</a:b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فعال در آموزش و پژوهش فناوری نانو</a:t>
            </a:r>
            <a:endParaRPr lang="fa-IR" sz="1200" dirty="0">
              <a:solidFill>
                <a:schemeClr val="bg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1491" y="5999664"/>
            <a:ext cx="1625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1400" dirty="0" smtClean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آشناسازی و فعالیت</a:t>
            </a:r>
            <a:endParaRPr lang="fa-IR" sz="1400" b="1" dirty="0" smtClean="0">
              <a:solidFill>
                <a:srgbClr val="FF9900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algn="ctr" rtl="1"/>
            <a:r>
              <a:rPr lang="fa-IR" sz="1400" b="1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2/000/000</a:t>
            </a:r>
            <a:br>
              <a:rPr lang="fa-IR" sz="1400" b="1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</a:br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دانش </a:t>
            </a: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آموز با فناوری نانو</a:t>
            </a:r>
            <a:endParaRPr lang="fa-IR" sz="1200" dirty="0">
              <a:solidFill>
                <a:schemeClr val="bg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911" y="1830166"/>
            <a:ext cx="2847253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بازگشت </a:t>
            </a:r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بودجه </a:t>
            </a: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fa-IR" sz="2000" b="1" dirty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14 برابری</a:t>
            </a:r>
          </a:p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از محل مالیات بر ارزش افزوده محصولات نانو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858664" y="2412621"/>
            <a:ext cx="2654893" cy="5709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صرفه جویی ارزی</a:t>
            </a:r>
            <a:r>
              <a:rPr lang="fa-IR" sz="2000" b="1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8 </a:t>
            </a:r>
            <a:r>
              <a:rPr lang="fa-IR" sz="2000" b="1" dirty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برابری</a:t>
            </a:r>
          </a:p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1200" dirty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از محل داخلی سازی چند محصول وارداتی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30868" y="3113164"/>
            <a:ext cx="33730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1400" b="1" dirty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رتبــه </a:t>
            </a:r>
            <a:r>
              <a:rPr lang="fa-IR" sz="2000" b="1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4</a:t>
            </a:r>
            <a:r>
              <a:rPr lang="fa-IR" sz="1400" b="1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جهــان </a:t>
            </a:r>
            <a:r>
              <a:rPr lang="fa-IR" sz="1200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/>
            </a:r>
            <a:br>
              <a:rPr lang="fa-IR" sz="1200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</a:b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درتدوین استانداردهای بین المللی</a:t>
            </a:r>
          </a:p>
          <a:p>
            <a:pPr algn="ctr" rtl="1"/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با تدوین 12 استاندارد بین المللی و 183 استاندارد ملی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40" y="5248568"/>
            <a:ext cx="1551232" cy="81715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0561651" y="6130712"/>
            <a:ext cx="1170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000" b="1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63</a:t>
            </a:r>
            <a:r>
              <a:rPr lang="fa-IR" sz="1400" b="1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کشور</a:t>
            </a:r>
            <a:r>
              <a:rPr lang="fa-IR" sz="1200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/>
            </a:r>
            <a:br>
              <a:rPr lang="fa-IR" sz="1200" dirty="0" smtClean="0">
                <a:solidFill>
                  <a:srgbClr val="FF9900"/>
                </a:solidFill>
                <a:latin typeface="Sahel" panose="020B0603030804020204" pitchFamily="34" charset="-78"/>
                <a:cs typeface="Sahel" panose="020B0603030804020204" pitchFamily="34" charset="-78"/>
              </a:rPr>
            </a:br>
            <a:r>
              <a:rPr lang="fa-IR" sz="1200" dirty="0" smtClean="0">
                <a:solidFill>
                  <a:schemeClr val="bg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مقاصد صادراتی</a:t>
            </a:r>
            <a:endParaRPr lang="fa-IR" sz="1200" dirty="0">
              <a:solidFill>
                <a:schemeClr val="bg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64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4502</TotalTime>
  <Words>67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Arial Black</vt:lpstr>
      <vt:lpstr>B Roya</vt:lpstr>
      <vt:lpstr>B Titr</vt:lpstr>
      <vt:lpstr>Calibri</vt:lpstr>
      <vt:lpstr>Calibri Light</vt:lpstr>
      <vt:lpstr>Sahel</vt:lpstr>
      <vt:lpstr>Vazir FD</vt:lpstr>
      <vt:lpstr>1_Office Theme</vt:lpstr>
      <vt:lpstr>PowerPoint Presentation</vt:lpstr>
      <vt:lpstr>سه گام راهبردی پیشرفت نانو در ایران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پیشرفت فناوری نانو در ایران</dc:title>
  <dc:creator>Ahmadvand * Emad</dc:creator>
  <cp:lastModifiedBy>Namazi * Mohammad</cp:lastModifiedBy>
  <cp:revision>365</cp:revision>
  <dcterms:created xsi:type="dcterms:W3CDTF">2024-10-28T07:43:54Z</dcterms:created>
  <dcterms:modified xsi:type="dcterms:W3CDTF">2026-01-18T09:39:35Z</dcterms:modified>
</cp:coreProperties>
</file>